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61" r:id="rId4"/>
    <p:sldId id="290" r:id="rId5"/>
    <p:sldId id="291" r:id="rId6"/>
    <p:sldId id="257" r:id="rId7"/>
    <p:sldId id="258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60" r:id="rId19"/>
    <p:sldId id="262" r:id="rId20"/>
    <p:sldId id="302" r:id="rId21"/>
    <p:sldId id="259" r:id="rId22"/>
    <p:sldId id="303" r:id="rId23"/>
    <p:sldId id="263" r:id="rId24"/>
    <p:sldId id="264" r:id="rId25"/>
    <p:sldId id="30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4" r:id="rId35"/>
    <p:sldId id="273" r:id="rId36"/>
    <p:sldId id="275" r:id="rId37"/>
    <p:sldId id="276" r:id="rId38"/>
    <p:sldId id="277" r:id="rId39"/>
    <p:sldId id="278" r:id="rId40"/>
    <p:sldId id="305" r:id="rId41"/>
    <p:sldId id="279" r:id="rId42"/>
    <p:sldId id="280" r:id="rId43"/>
    <p:sldId id="306" r:id="rId44"/>
    <p:sldId id="281" r:id="rId45"/>
    <p:sldId id="307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olytechnic.com/mechanical/learning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sescience.com/o72.htm" TargetMode="External"/><Relationship Id="rId2" Type="http://schemas.openxmlformats.org/officeDocument/2006/relationships/hyperlink" Target="http://www.gcsescience.com/a21-covalent-bond-molecul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csescience.com/o60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dictionary.com/definition/carbon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olume" TargetMode="External"/><Relationship Id="rId2" Type="http://schemas.openxmlformats.org/officeDocument/2006/relationships/hyperlink" Target="http://en.wikipedia.org/wiki/Ma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en.wikipedia.org/wiki/Rho_(letter)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lid" TargetMode="External"/><Relationship Id="rId2" Type="http://schemas.openxmlformats.org/officeDocument/2006/relationships/hyperlink" Target="http://en.wikipedia.org/wiki/States_of_matt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Standard_conditions_for_temperature_and_pressure" TargetMode="External"/><Relationship Id="rId4" Type="http://schemas.openxmlformats.org/officeDocument/2006/relationships/hyperlink" Target="http://en.wikipedia.org/wiki/Liqui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ational_System_of_Units" TargetMode="External"/><Relationship Id="rId2" Type="http://schemas.openxmlformats.org/officeDocument/2006/relationships/hyperlink" Target="http://en.wikipedia.org/wiki/Tempera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Kelvin" TargetMode="External"/><Relationship Id="rId4" Type="http://schemas.openxmlformats.org/officeDocument/2006/relationships/hyperlink" Target="http://en.wikipedia.org/wiki/Joul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mperature" TargetMode="External"/><Relationship Id="rId2" Type="http://schemas.openxmlformats.org/officeDocument/2006/relationships/hyperlink" Target="http://en.wikipedia.org/wiki/Volu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Heat_transfer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mputer_cooling" TargetMode="External"/><Relationship Id="rId13" Type="http://schemas.openxmlformats.org/officeDocument/2006/relationships/hyperlink" Target="http://en.wikipedia.org/wiki/Polystyrene" TargetMode="External"/><Relationship Id="rId3" Type="http://schemas.openxmlformats.org/officeDocument/2006/relationships/hyperlink" Target="http://en.wikipedia.org/wiki/Heat_conduction" TargetMode="External"/><Relationship Id="rId7" Type="http://schemas.openxmlformats.org/officeDocument/2006/relationships/hyperlink" Target="http://en.wikipedia.org/wiki/Kelvin" TargetMode="External"/><Relationship Id="rId12" Type="http://schemas.openxmlformats.org/officeDocument/2006/relationships/hyperlink" Target="http://en.wikipedia.org/wiki/Silver" TargetMode="External"/><Relationship Id="rId2" Type="http://schemas.openxmlformats.org/officeDocument/2006/relationships/hyperlink" Target="http://en.wikipedia.org/wiki/List_of_materials_properties" TargetMode="External"/><Relationship Id="rId16" Type="http://schemas.openxmlformats.org/officeDocument/2006/relationships/hyperlink" Target="http://en.wikipedia.org/wiki/Furna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tre" TargetMode="External"/><Relationship Id="rId11" Type="http://schemas.openxmlformats.org/officeDocument/2006/relationships/hyperlink" Target="http://en.wikipedia.org/wiki/Aluminium" TargetMode="External"/><Relationship Id="rId5" Type="http://schemas.openxmlformats.org/officeDocument/2006/relationships/hyperlink" Target="http://en.wikipedia.org/wiki/Watt" TargetMode="External"/><Relationship Id="rId15" Type="http://schemas.openxmlformats.org/officeDocument/2006/relationships/hyperlink" Target="http://en.wikipedia.org/wiki/Construction" TargetMode="External"/><Relationship Id="rId10" Type="http://schemas.openxmlformats.org/officeDocument/2006/relationships/hyperlink" Target="http://en.wikipedia.org/wiki/Copper_in_heat_exchangers" TargetMode="External"/><Relationship Id="rId4" Type="http://schemas.openxmlformats.org/officeDocument/2006/relationships/hyperlink" Target="http://en.wikipedia.org/wiki/International_System_of_Units" TargetMode="External"/><Relationship Id="rId9" Type="http://schemas.openxmlformats.org/officeDocument/2006/relationships/hyperlink" Target="http://en.wikipedia.org/wiki/Turbine_blade" TargetMode="External"/><Relationship Id="rId14" Type="http://schemas.openxmlformats.org/officeDocument/2006/relationships/hyperlink" Target="http://en.wikipedia.org/wiki/Alumina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olytechnic.com/contact-us.htm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Polym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Engineering Materials –Structure and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10 Marks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371725" y="6215063"/>
            <a:ext cx="434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Visit for more Learning Resources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Thermosetting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Thermosetting polymers have their chains cross linked by</a:t>
            </a:r>
            <a:br>
              <a:rPr lang="en-US" sz="2600" dirty="0" smtClean="0">
                <a:solidFill>
                  <a:srgbClr val="00B050"/>
                </a:solidFill>
              </a:rPr>
            </a:br>
            <a:r>
              <a:rPr lang="en-US" sz="2600" dirty="0" smtClean="0">
                <a:solidFill>
                  <a:srgbClr val="00B050"/>
                </a:solidFill>
                <a:hlinkClick r:id="rId2"/>
              </a:rPr>
              <a:t>covalent bonds</a:t>
            </a:r>
            <a:r>
              <a:rPr lang="en-US" sz="2600" dirty="0" smtClean="0">
                <a:solidFill>
                  <a:srgbClr val="00B050"/>
                </a:solidFill>
              </a:rPr>
              <a:t>.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The starting materials are placed into</a:t>
            </a:r>
            <a:br>
              <a:rPr lang="en-US" sz="2600" dirty="0" smtClean="0">
                <a:solidFill>
                  <a:srgbClr val="FF0000"/>
                </a:solidFill>
              </a:rPr>
            </a:br>
            <a:r>
              <a:rPr lang="en-US" sz="2600" dirty="0" smtClean="0">
                <a:solidFill>
                  <a:srgbClr val="FF0000"/>
                </a:solidFill>
              </a:rPr>
              <a:t>a mould to form the desired shape. </a:t>
            </a:r>
          </a:p>
          <a:p>
            <a:r>
              <a:rPr lang="en-US" sz="2600" dirty="0" smtClean="0">
                <a:solidFill>
                  <a:srgbClr val="7030A0"/>
                </a:solidFill>
              </a:rPr>
              <a:t>The polymer is then heated (or </a:t>
            </a:r>
            <a:r>
              <a:rPr lang="en-US" sz="2600" dirty="0" smtClean="0">
                <a:solidFill>
                  <a:srgbClr val="7030A0"/>
                </a:solidFill>
                <a:hlinkClick r:id="rId3"/>
              </a:rPr>
              <a:t>initiated with </a:t>
            </a:r>
            <a:r>
              <a:rPr lang="en-US" sz="2600" dirty="0" err="1" smtClean="0">
                <a:solidFill>
                  <a:srgbClr val="7030A0"/>
                </a:solidFill>
                <a:hlinkClick r:id="rId3"/>
              </a:rPr>
              <a:t>uv</a:t>
            </a:r>
            <a:r>
              <a:rPr lang="en-US" sz="2600" dirty="0" smtClean="0">
                <a:solidFill>
                  <a:srgbClr val="7030A0"/>
                </a:solidFill>
                <a:hlinkClick r:id="rId3"/>
              </a:rPr>
              <a:t> light</a:t>
            </a:r>
            <a:r>
              <a:rPr lang="en-US" sz="2600" dirty="0" smtClean="0">
                <a:solidFill>
                  <a:srgbClr val="7030A0"/>
                </a:solidFill>
              </a:rPr>
              <a:t>) and chemical reactions occur to form the cross links between the chains.</a:t>
            </a:r>
          </a:p>
          <a:p>
            <a:r>
              <a:rPr lang="en-US" sz="2600" dirty="0" smtClean="0">
                <a:solidFill>
                  <a:srgbClr val="00B0F0"/>
                </a:solidFill>
              </a:rPr>
              <a:t>The resulting three dimensional solid structure cannot then be changed. </a:t>
            </a:r>
          </a:p>
          <a:p>
            <a:r>
              <a:rPr lang="en-US" sz="2600" dirty="0" smtClean="0"/>
              <a:t>Further heating will not cause the polymer to soften,</a:t>
            </a:r>
            <a:br>
              <a:rPr lang="en-US" sz="2600" dirty="0" smtClean="0"/>
            </a:br>
            <a:r>
              <a:rPr lang="en-US" sz="2600" dirty="0" smtClean="0"/>
              <a:t>melt or change shape (unlike </a:t>
            </a:r>
            <a:r>
              <a:rPr lang="en-US" sz="2600" dirty="0" err="1" smtClean="0">
                <a:hlinkClick r:id="rId4"/>
              </a:rPr>
              <a:t>thermosoftening</a:t>
            </a:r>
            <a:r>
              <a:rPr lang="en-US" sz="2600" dirty="0" smtClean="0"/>
              <a:t> polymers).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Thermosetting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picture below shows a typical structure</a:t>
            </a:r>
            <a:br>
              <a:rPr lang="en-US" dirty="0" smtClean="0"/>
            </a:br>
            <a:r>
              <a:rPr lang="en-US" dirty="0" smtClean="0"/>
              <a:t>for a thermosetting polymer. The red lines</a:t>
            </a:r>
            <a:br>
              <a:rPr lang="en-US" dirty="0" smtClean="0"/>
            </a:br>
            <a:r>
              <a:rPr lang="en-US" dirty="0" smtClean="0"/>
              <a:t>represent the cross links between the chains.</a:t>
            </a:r>
            <a:endParaRPr lang="en-US" dirty="0"/>
          </a:p>
        </p:txBody>
      </p:sp>
      <p:pic>
        <p:nvPicPr>
          <p:cNvPr id="52226" name="Picture 2" descr="E:\Thermosetting-Polym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429000"/>
            <a:ext cx="7135528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Epoxy resins - used as coating materials, caulks, manufacture of insulating materials, etc ...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Phenolic</a:t>
            </a:r>
            <a:r>
              <a:rPr lang="en-US" dirty="0" smtClean="0">
                <a:solidFill>
                  <a:srgbClr val="7030A0"/>
                </a:solidFill>
              </a:rPr>
              <a:t> resins - tool handles, billiard balls, sprockets, insulation, etc ...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Unsaturated polyester resins - manufacture of plastics reinforced fiberglass commonly known as polyester, fillers, etc 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Elastomer</a:t>
            </a:r>
            <a:r>
              <a:rPr lang="en-US" dirty="0" smtClean="0">
                <a:solidFill>
                  <a:srgbClr val="7030A0"/>
                </a:solidFill>
              </a:rPr>
              <a:t> materials are those materials that are made of polymers that are joined by chemical bonds, acquiring a final slightly </a:t>
            </a:r>
            <a:r>
              <a:rPr lang="en-US" dirty="0" err="1" smtClean="0">
                <a:solidFill>
                  <a:srgbClr val="7030A0"/>
                </a:solidFill>
              </a:rPr>
              <a:t>crosslinked</a:t>
            </a:r>
            <a:r>
              <a:rPr lang="en-US" dirty="0" smtClean="0">
                <a:solidFill>
                  <a:srgbClr val="7030A0"/>
                </a:solidFill>
              </a:rPr>
              <a:t> structure.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3250" name="Picture 2" descr="E:\elastom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6576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Natural rubber - material used in the manufacture of </a:t>
            </a:r>
            <a:r>
              <a:rPr lang="en-US" dirty="0" smtClean="0">
                <a:solidFill>
                  <a:srgbClr val="7030A0"/>
                </a:solidFill>
              </a:rPr>
              <a:t>gaskets, shoe heels...</a:t>
            </a:r>
          </a:p>
          <a:p>
            <a:r>
              <a:rPr lang="en-US" dirty="0" smtClean="0"/>
              <a:t>Polyurethanes - Polyurethanes are used in the textile industry for the manufacture of elastic clothing such as </a:t>
            </a:r>
            <a:r>
              <a:rPr lang="en-US" dirty="0" err="1" smtClean="0">
                <a:solidFill>
                  <a:srgbClr val="00B050"/>
                </a:solidFill>
              </a:rPr>
              <a:t>lycra</a:t>
            </a:r>
            <a:r>
              <a:rPr lang="en-US" dirty="0" smtClean="0">
                <a:solidFill>
                  <a:srgbClr val="00B050"/>
                </a:solidFill>
              </a:rPr>
              <a:t>, also used as foam, wheels, etc ...</a:t>
            </a:r>
          </a:p>
          <a:p>
            <a:r>
              <a:rPr lang="en-US" dirty="0" err="1" smtClean="0"/>
              <a:t>Polybutadiene</a:t>
            </a:r>
            <a:r>
              <a:rPr lang="en-US" dirty="0" smtClean="0"/>
              <a:t> - </a:t>
            </a:r>
            <a:r>
              <a:rPr lang="en-US" dirty="0" err="1" smtClean="0"/>
              <a:t>elastomer</a:t>
            </a:r>
            <a:r>
              <a:rPr lang="en-US" dirty="0" smtClean="0"/>
              <a:t> material used on the </a:t>
            </a:r>
            <a:r>
              <a:rPr lang="en-US" dirty="0" smtClean="0">
                <a:solidFill>
                  <a:srgbClr val="002060"/>
                </a:solidFill>
              </a:rPr>
              <a:t>wheels or tires of vehicles</a:t>
            </a:r>
            <a:r>
              <a:rPr lang="en-US" dirty="0" smtClean="0"/>
              <a:t>, given the extraordinary wear resistance.</a:t>
            </a:r>
          </a:p>
          <a:p>
            <a:r>
              <a:rPr lang="en-US" dirty="0" smtClean="0"/>
              <a:t>Neoprene - Material used primarily in the manufacture of </a:t>
            </a:r>
            <a:r>
              <a:rPr lang="en-US" dirty="0" smtClean="0">
                <a:solidFill>
                  <a:srgbClr val="7030A0"/>
                </a:solidFill>
              </a:rPr>
              <a:t>wetsuits </a:t>
            </a:r>
            <a:r>
              <a:rPr lang="en-US" dirty="0" smtClean="0"/>
              <a:t>is also used as </a:t>
            </a:r>
            <a:r>
              <a:rPr lang="en-US" dirty="0" smtClean="0">
                <a:solidFill>
                  <a:srgbClr val="7030A0"/>
                </a:solidFill>
              </a:rPr>
              <a:t>wire insulation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industrial belts</a:t>
            </a:r>
            <a:r>
              <a:rPr lang="en-US" dirty="0" smtClean="0"/>
              <a:t>, etc ...</a:t>
            </a:r>
          </a:p>
          <a:p>
            <a:r>
              <a:rPr lang="en-US" dirty="0" smtClean="0"/>
              <a:t>Silicone - Material used in a wide range of materials and areas due their excellent thermal and chemical resistance, silicones are used in the manufacture of pacifiers, </a:t>
            </a:r>
            <a:r>
              <a:rPr lang="en-US" dirty="0" smtClean="0">
                <a:solidFill>
                  <a:srgbClr val="7030A0"/>
                </a:solidFill>
              </a:rPr>
              <a:t>medical prostheses, lubricants, mold, </a:t>
            </a:r>
            <a:r>
              <a:rPr lang="en-US" dirty="0" smtClean="0"/>
              <a:t>etc 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E:\polymer-structures 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1692" y="533400"/>
            <a:ext cx="8792308" cy="1905000"/>
          </a:xfrm>
          <a:prstGeom prst="rect">
            <a:avLst/>
          </a:prstGeom>
          <a:noFill/>
        </p:spPr>
      </p:pic>
      <p:pic>
        <p:nvPicPr>
          <p:cNvPr id="54275" name="Picture 3" descr="E:\polimers_stru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836295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b="1" dirty="0" smtClean="0"/>
              <a:t>Composite</a:t>
            </a:r>
            <a:r>
              <a:rPr lang="en-US" dirty="0" smtClean="0"/>
              <a:t> materials (also called composition materials or shortened to </a:t>
            </a:r>
            <a:r>
              <a:rPr lang="en-US" b="1" dirty="0" smtClean="0"/>
              <a:t>composites</a:t>
            </a:r>
            <a:r>
              <a:rPr lang="en-US" dirty="0" smtClean="0"/>
              <a:t>) are materials made from two or more constituent materials with significantly different physical or chemical properties, that when combined, produce a material with characteristics different from the individual components.</a:t>
            </a:r>
            <a:endParaRPr lang="en-US" dirty="0"/>
          </a:p>
        </p:txBody>
      </p:sp>
      <p:pic>
        <p:nvPicPr>
          <p:cNvPr id="55298" name="Picture 2" descr="E:\composit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648200"/>
            <a:ext cx="2971800" cy="2224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used in the Boeing 787</a:t>
            </a:r>
            <a:endParaRPr lang="en-US" dirty="0"/>
          </a:p>
        </p:txBody>
      </p:sp>
      <p:pic>
        <p:nvPicPr>
          <p:cNvPr id="56322" name="Picture 2" descr="E:\B787_compos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758332" cy="521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Bookman Old Style" pitchFamily="18" charset="0"/>
              </a:rPr>
              <a:t>Types of Engineering Materials</a:t>
            </a:r>
            <a:br>
              <a:rPr lang="en-US" sz="3200" b="1" u="sng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en-US" sz="32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2650" y="1066800"/>
            <a:ext cx="8261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u="sng" smtClean="0">
                <a:solidFill>
                  <a:srgbClr val="00B050"/>
                </a:solidFill>
              </a:rPr>
              <a:t>Composites are futher classified as: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7030A0"/>
                </a:solidFill>
              </a:rPr>
              <a:t>				</a:t>
            </a:r>
            <a:endParaRPr lang="en-US" sz="2800" b="1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7030A0"/>
                </a:solidFill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en-US" sz="2600" b="1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solidFill>
                  <a:srgbClr val="7030A0"/>
                </a:solidFill>
              </a:rPr>
              <a:t>                                                     </a:t>
            </a:r>
            <a:endParaRPr lang="en-US" sz="2600" b="1" smtClean="0">
              <a:solidFill>
                <a:srgbClr val="7030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438400"/>
            <a:ext cx="44958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135187" y="2665413"/>
            <a:ext cx="455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153694" y="2247106"/>
            <a:ext cx="22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630987" y="2665413"/>
            <a:ext cx="455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24200" y="1676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Composites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6800" y="2757488"/>
            <a:ext cx="259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 Laminar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00800" y="278765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Fibre Reinforced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3581400" y="278765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Particle</a:t>
            </a:r>
          </a:p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Reinforced</a:t>
            </a:r>
          </a:p>
        </p:txBody>
      </p:sp>
      <p:cxnSp>
        <p:nvCxnSpPr>
          <p:cNvPr id="6" name="Straight Arrow Connector 23"/>
          <p:cNvCxnSpPr/>
          <p:nvPr/>
        </p:nvCxnSpPr>
        <p:spPr>
          <a:xfrm rot="5400000">
            <a:off x="4040187" y="2665413"/>
            <a:ext cx="455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Bookman Old Style" pitchFamily="18" charset="0"/>
              </a:rPr>
              <a:t>Types of Engineering Materials</a:t>
            </a:r>
            <a:br>
              <a:rPr lang="en-US" sz="3200" b="1" u="sng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en-US" sz="32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38200"/>
            <a:ext cx="8261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u="sng" dirty="0" smtClean="0">
                <a:solidFill>
                  <a:srgbClr val="00B050"/>
                </a:solidFill>
              </a:rPr>
              <a:t>Ceramics are </a:t>
            </a:r>
            <a:r>
              <a:rPr lang="en-US" sz="2800" b="1" u="sng" dirty="0" err="1" smtClean="0">
                <a:solidFill>
                  <a:srgbClr val="00B050"/>
                </a:solidFill>
              </a:rPr>
              <a:t>futher</a:t>
            </a:r>
            <a:r>
              <a:rPr lang="en-US" sz="2800" b="1" u="sng" dirty="0" smtClean="0">
                <a:solidFill>
                  <a:srgbClr val="00B050"/>
                </a:solidFill>
              </a:rPr>
              <a:t> classified as: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7030A0"/>
                </a:solidFill>
              </a:rPr>
              <a:t>				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7030A0"/>
                </a:solidFill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en-US" sz="26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                                                   </a:t>
            </a:r>
            <a:endParaRPr lang="en-US" sz="2600" b="1" dirty="0" smtClean="0">
              <a:solidFill>
                <a:srgbClr val="7030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438400"/>
            <a:ext cx="44958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135187" y="2665413"/>
            <a:ext cx="455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153694" y="2323306"/>
            <a:ext cx="22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630987" y="2665413"/>
            <a:ext cx="455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221582" y="4571206"/>
            <a:ext cx="2284412" cy="31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362200" y="5256213"/>
            <a:ext cx="304800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62200" y="4799013"/>
            <a:ext cx="304800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362200" y="4343400"/>
            <a:ext cx="304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62200" y="3886200"/>
            <a:ext cx="304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24200" y="1676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Ceramics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6800" y="27432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 Metal Oxides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19800" y="2743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Carbides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438400" y="35956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990099"/>
                </a:solidFill>
                <a:latin typeface="Arial" pitchFamily="34" charset="0"/>
              </a:rPr>
              <a:t>Alumina </a:t>
            </a:r>
            <a:endParaRPr lang="en-US" sz="2000" b="1">
              <a:solidFill>
                <a:srgbClr val="990099"/>
              </a:solidFill>
              <a:latin typeface="Arial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362200" y="4038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990099"/>
                </a:solidFill>
                <a:latin typeface="Arial" pitchFamily="34" charset="0"/>
              </a:rPr>
              <a:t>Beryllia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362200" y="49672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990099"/>
                </a:solidFill>
                <a:latin typeface="Arial" pitchFamily="34" charset="0"/>
              </a:rPr>
              <a:t>Glass</a:t>
            </a:r>
            <a:r>
              <a:rPr lang="en-US" sz="2000" b="1">
                <a:solidFill>
                  <a:srgbClr val="99009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62200" y="45100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990099"/>
                </a:solidFill>
                <a:latin typeface="Arial" pitchFamily="34" charset="0"/>
              </a:rPr>
              <a:t>Zirconia </a:t>
            </a:r>
          </a:p>
        </p:txBody>
      </p:sp>
      <p:sp>
        <p:nvSpPr>
          <p:cNvPr id="80916" name="TextBox 50"/>
          <p:cNvSpPr txBox="1">
            <a:spLocks noChangeArrowheads="1"/>
          </p:cNvSpPr>
          <p:nvPr/>
        </p:nvSpPr>
        <p:spPr bwMode="auto">
          <a:xfrm>
            <a:off x="2362200" y="5334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990099"/>
                </a:solidFill>
                <a:latin typeface="Arial" pitchFamily="34" charset="0"/>
              </a:rPr>
              <a:t>  Glass Ceramics</a:t>
            </a:r>
          </a:p>
        </p:txBody>
      </p:sp>
      <p:sp>
        <p:nvSpPr>
          <p:cNvPr id="4" name="TextBox 29"/>
          <p:cNvSpPr txBox="1">
            <a:spLocks noChangeArrowheads="1"/>
          </p:cNvSpPr>
          <p:nvPr/>
        </p:nvSpPr>
        <p:spPr bwMode="auto">
          <a:xfrm>
            <a:off x="4038600" y="2743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Nitrides</a:t>
            </a:r>
          </a:p>
        </p:txBody>
      </p:sp>
      <p:cxnSp>
        <p:nvCxnSpPr>
          <p:cNvPr id="6" name="Straight Arrow Connector 23"/>
          <p:cNvCxnSpPr/>
          <p:nvPr/>
        </p:nvCxnSpPr>
        <p:spPr>
          <a:xfrm rot="5400000">
            <a:off x="4421187" y="2665413"/>
            <a:ext cx="455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42"/>
          <p:cNvCxnSpPr/>
          <p:nvPr/>
        </p:nvCxnSpPr>
        <p:spPr>
          <a:xfrm>
            <a:off x="2362200" y="5637213"/>
            <a:ext cx="304800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5867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Ceramic s defined as any inorganic (</a:t>
            </a:r>
            <a:r>
              <a:rPr lang="en-US" sz="2400" dirty="0" smtClean="0">
                <a:solidFill>
                  <a:srgbClr val="7030A0"/>
                </a:solidFill>
              </a:rPr>
              <a:t>inorganic substances do not contain </a:t>
            </a:r>
            <a:r>
              <a:rPr lang="en-US" sz="2400" dirty="0" smtClean="0">
                <a:solidFill>
                  <a:srgbClr val="7030A0"/>
                </a:solidFill>
                <a:hlinkClick r:id="rId2"/>
              </a:rPr>
              <a:t>carbon</a:t>
            </a:r>
            <a:r>
              <a:rPr lang="en-US" sz="2400" dirty="0" smtClean="0">
                <a:solidFill>
                  <a:srgbClr val="7030A0"/>
                </a:solidFill>
              </a:rPr>
              <a:t> or its compounds</a:t>
            </a:r>
            <a:r>
              <a:rPr lang="en-US" sz="2400" dirty="0" smtClean="0"/>
              <a:t>)non metallic material.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7" grpId="0"/>
      <p:bldP spid="48" grpId="0"/>
      <p:bldP spid="49" grpId="0"/>
      <p:bldP spid="50" grpId="0"/>
      <p:bldP spid="8091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related to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crystal structure and properties of material.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:\cerami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14600"/>
            <a:ext cx="2895600" cy="3833380"/>
          </a:xfrm>
          <a:prstGeom prst="rect">
            <a:avLst/>
          </a:prstGeom>
          <a:noFill/>
        </p:spPr>
      </p:pic>
      <p:pic>
        <p:nvPicPr>
          <p:cNvPr id="57347" name="Picture 3" descr="E:\cer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3631045" cy="2819400"/>
          </a:xfrm>
          <a:prstGeom prst="rect">
            <a:avLst/>
          </a:prstGeom>
          <a:noFill/>
        </p:spPr>
      </p:pic>
      <p:pic>
        <p:nvPicPr>
          <p:cNvPr id="57348" name="Picture 4" descr="E:\kern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004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Amorphous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material have no regular arrangement of their molecules.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Material like glass and paraffin are example of amorphous material.</a:t>
            </a:r>
          </a:p>
          <a:p>
            <a:r>
              <a:rPr lang="en-US" dirty="0" smtClean="0"/>
              <a:t>These material have properties of solids.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They have definite volume and shape and diffuse slowly.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amorphou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2520778"/>
          </a:xfrm>
          <a:prstGeom prst="rect">
            <a:avLst/>
          </a:prstGeom>
          <a:noFill/>
        </p:spPr>
      </p:pic>
      <p:pic>
        <p:nvPicPr>
          <p:cNvPr id="1026" name="Picture 2" descr="E:\Amorphous_Carb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7000"/>
            <a:ext cx="3548061" cy="37043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Amorphous carbon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Crystalline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906963"/>
          </a:xfrm>
        </p:spPr>
        <p:txBody>
          <a:bodyPr/>
          <a:lstStyle/>
          <a:p>
            <a:r>
              <a:rPr lang="en-US" dirty="0" smtClean="0"/>
              <a:t>In a crystalline structure , the atoms are arranged in three dimensional array called a lattice.</a:t>
            </a:r>
          </a:p>
          <a:p>
            <a:r>
              <a:rPr lang="en-US" dirty="0" smtClean="0"/>
              <a:t>The lattice has a regular repeating configuration in all direction.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 crystal is defined as an orderly array of atoms in space.</a:t>
            </a:r>
          </a:p>
          <a:p>
            <a:r>
              <a:rPr lang="en-US" dirty="0" smtClean="0"/>
              <a:t>Normally metals are made up of number of crystals and each crystal consist of large number of atoms.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Crystal structure is atomic arrangement in solids.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Polymorphism is the ability of solid material to exist in more than one form or crystal structure.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:\amorphou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46775"/>
            <a:ext cx="7168275" cy="263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29"/>
          <p:cNvSpPr>
            <a:spLocks noChangeArrowheads="1"/>
          </p:cNvSpPr>
          <p:nvPr/>
        </p:nvSpPr>
        <p:spPr bwMode="auto">
          <a:xfrm>
            <a:off x="914400" y="4267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Bookman Old Style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29"/>
          <p:cNvSpPr>
            <a:spLocks noChangeArrowheads="1"/>
          </p:cNvSpPr>
          <p:nvPr/>
        </p:nvSpPr>
        <p:spPr bwMode="auto">
          <a:xfrm>
            <a:off x="25146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Bookman Old Style" pitchFamily="18" charset="0"/>
            </a:endParaRPr>
          </a:p>
        </p:txBody>
      </p:sp>
      <p:sp>
        <p:nvSpPr>
          <p:cNvPr id="9" name="Oval 129"/>
          <p:cNvSpPr>
            <a:spLocks noChangeArrowheads="1"/>
          </p:cNvSpPr>
          <p:nvPr/>
        </p:nvSpPr>
        <p:spPr bwMode="auto">
          <a:xfrm>
            <a:off x="4648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Bookman Old Style" pitchFamily="18" charset="0"/>
            </a:endParaRPr>
          </a:p>
        </p:txBody>
      </p:sp>
      <p:sp>
        <p:nvSpPr>
          <p:cNvPr id="10" name="Oval 129"/>
          <p:cNvSpPr>
            <a:spLocks noChangeArrowheads="1"/>
          </p:cNvSpPr>
          <p:nvPr/>
        </p:nvSpPr>
        <p:spPr bwMode="auto">
          <a:xfrm>
            <a:off x="2895600" y="2438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Bookman Old Style" pitchFamily="18" charset="0"/>
            </a:endParaRPr>
          </a:p>
        </p:txBody>
      </p:sp>
      <p:sp>
        <p:nvSpPr>
          <p:cNvPr id="11" name="Oval 129"/>
          <p:cNvSpPr>
            <a:spLocks noChangeArrowheads="1"/>
          </p:cNvSpPr>
          <p:nvPr/>
        </p:nvSpPr>
        <p:spPr bwMode="auto">
          <a:xfrm>
            <a:off x="49530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Bookman Old Style" pitchFamily="18" charset="0"/>
            </a:endParaRPr>
          </a:p>
        </p:txBody>
      </p:sp>
      <p:sp>
        <p:nvSpPr>
          <p:cNvPr id="12" name="Oval 129"/>
          <p:cNvSpPr>
            <a:spLocks noChangeArrowheads="1"/>
          </p:cNvSpPr>
          <p:nvPr/>
        </p:nvSpPr>
        <p:spPr bwMode="auto">
          <a:xfrm>
            <a:off x="3200400" y="3429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Bookman Old Style" pitchFamily="18" charset="0"/>
            </a:endParaRPr>
          </a:p>
        </p:txBody>
      </p:sp>
      <p:sp>
        <p:nvSpPr>
          <p:cNvPr id="13" name="Oval 129"/>
          <p:cNvSpPr>
            <a:spLocks noChangeArrowheads="1"/>
          </p:cNvSpPr>
          <p:nvPr/>
        </p:nvSpPr>
        <p:spPr bwMode="auto">
          <a:xfrm>
            <a:off x="5334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Bookman Old Style" pitchFamily="18" charset="0"/>
            </a:endParaRPr>
          </a:p>
        </p:txBody>
      </p:sp>
      <p:sp>
        <p:nvSpPr>
          <p:cNvPr id="14" name="Oval 129"/>
          <p:cNvSpPr>
            <a:spLocks noChangeArrowheads="1"/>
          </p:cNvSpPr>
          <p:nvPr/>
        </p:nvSpPr>
        <p:spPr bwMode="auto">
          <a:xfrm>
            <a:off x="3505200" y="152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Bookman Old Style" pitchFamily="18" charset="0"/>
            </a:endParaRPr>
          </a:p>
        </p:txBody>
      </p:sp>
      <p:sp>
        <p:nvSpPr>
          <p:cNvPr id="15" name="Oval 129"/>
          <p:cNvSpPr>
            <a:spLocks noChangeArrowheads="1"/>
          </p:cNvSpPr>
          <p:nvPr/>
        </p:nvSpPr>
        <p:spPr bwMode="auto">
          <a:xfrm>
            <a:off x="5715000" y="152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257800"/>
            <a:ext cx="168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Single atom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657600" y="5269468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Unit Cell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002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934201" y="5345668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lattice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990000"/>
                </a:solidFill>
                <a:effectLst/>
              </a:rPr>
              <a:t>Crystal Structure in Metals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990099"/>
                </a:solidFill>
                <a:latin typeface="Bookman Old Style" pitchFamily="18" charset="0"/>
              </a:rPr>
              <a:t>	Majority of Metals falls in either of the following crystal structure</a:t>
            </a:r>
          </a:p>
          <a:p>
            <a:endParaRPr lang="en-US" b="1" dirty="0" smtClean="0">
              <a:solidFill>
                <a:srgbClr val="990099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BCC (Body Centered Cubic)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FCC (Face Centered Cubic)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HCP (Hexagonal Close Packed)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990000"/>
                </a:solidFill>
                <a:effectLst/>
              </a:rPr>
              <a:t>Crystal Structure in Metals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1435100" y="609600"/>
            <a:ext cx="74993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>
                <a:solidFill>
                  <a:srgbClr val="990099"/>
                </a:solidFill>
                <a:latin typeface="Bookman Old Style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b="1" u="sng" smtClean="0">
                <a:solidFill>
                  <a:srgbClr val="0000FF"/>
                </a:solidFill>
                <a:latin typeface="Bookman Old Style" pitchFamily="18" charset="0"/>
              </a:rPr>
              <a:t>BCC (Body Centered Cubic)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510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838200" y="5791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Bookman Old Style" pitchFamily="18" charset="0"/>
              </a:rPr>
              <a:t>Examples</a:t>
            </a:r>
            <a:r>
              <a:rPr lang="en-US" sz="2800" b="1" dirty="0">
                <a:solidFill>
                  <a:srgbClr val="990099"/>
                </a:solidFill>
                <a:latin typeface="Bookman Old Style" pitchFamily="18" charset="0"/>
              </a:rPr>
              <a:t>:</a:t>
            </a:r>
            <a:r>
              <a:rPr lang="el-GR" sz="2800" b="1" dirty="0">
                <a:solidFill>
                  <a:srgbClr val="990099"/>
                </a:solidFill>
                <a:latin typeface="Bookman Old Style" pitchFamily="18" charset="0"/>
              </a:rPr>
              <a:t>α</a:t>
            </a:r>
            <a:r>
              <a:rPr lang="en-US" sz="2800" b="1" dirty="0">
                <a:solidFill>
                  <a:srgbClr val="990099"/>
                </a:solidFill>
                <a:latin typeface="Bookman Old Style" pitchFamily="18" charset="0"/>
              </a:rPr>
              <a:t>-iron, Mo, W, V, Ta, Cr, Na, K</a:t>
            </a:r>
            <a:endParaRPr lang="el-GR" sz="2800" b="1" dirty="0">
              <a:solidFill>
                <a:srgbClr val="99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990000"/>
                </a:solidFill>
                <a:effectLst/>
              </a:rPr>
              <a:t>Crystal Structure in Metals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609600"/>
            <a:ext cx="74993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990099"/>
                </a:solidFill>
                <a:latin typeface="Bookman Old Style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b="1" u="sng" dirty="0" smtClean="0">
                <a:solidFill>
                  <a:srgbClr val="0000FF"/>
                </a:solidFill>
                <a:latin typeface="Bookman Old Style" pitchFamily="18" charset="0"/>
              </a:rPr>
              <a:t>BCC (Body Centered Cubic)</a:t>
            </a:r>
          </a:p>
        </p:txBody>
      </p:sp>
      <p:pic>
        <p:nvPicPr>
          <p:cNvPr id="9728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3622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Bookman Old Style" pitchFamily="18" charset="0"/>
              </a:rPr>
              <a:t>Types of Engineering Materials</a:t>
            </a:r>
            <a:br>
              <a:rPr lang="en-US" sz="3200" b="1" u="sng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en-US" sz="32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1066800"/>
            <a:ext cx="8261350" cy="9144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en-US" sz="11200" b="1" dirty="0" smtClean="0">
                <a:solidFill>
                  <a:srgbClr val="00B050"/>
                </a:solidFill>
              </a:rPr>
              <a:t>Broadly Engineering Materials are classified as:</a:t>
            </a:r>
          </a:p>
          <a:p>
            <a:pPr eaLnBrk="1" hangingPunct="1">
              <a:buFont typeface="Wingdings 2" pitchFamily="18" charset="2"/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7030A0"/>
                </a:solidFill>
              </a:rPr>
              <a:t>	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7030A0"/>
                </a:solidFill>
              </a:rPr>
              <a:t>	</a:t>
            </a:r>
            <a:endParaRPr lang="en-US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600" b="1" dirty="0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                                                   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                                           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600200" y="2941637"/>
            <a:ext cx="6477000" cy="0"/>
          </a:xfrm>
          <a:prstGeom prst="line">
            <a:avLst/>
          </a:prstGeom>
          <a:noFill/>
          <a:ln w="6667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3505201" y="3170237"/>
            <a:ext cx="455612" cy="1587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4724400" y="2408237"/>
            <a:ext cx="0" cy="457200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8077200" y="2943225"/>
            <a:ext cx="0" cy="1370012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2209800" y="16764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990000"/>
                </a:solidFill>
                <a:latin typeface="Arial" pitchFamily="34" charset="0"/>
              </a:rPr>
              <a:t>                    Engineering </a:t>
            </a:r>
            <a:r>
              <a:rPr lang="en-US" b="1" dirty="0">
                <a:solidFill>
                  <a:srgbClr val="990000"/>
                </a:solidFill>
                <a:latin typeface="Arial" pitchFamily="34" charset="0"/>
              </a:rPr>
              <a:t>Materials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85800" y="4160837"/>
            <a:ext cx="3581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Bookman Old Style" pitchFamily="18" charset="0"/>
              </a:rPr>
              <a:t>Metals &amp;Alloys</a:t>
            </a:r>
            <a:endParaRPr lang="en-US" sz="2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181600" y="3398837"/>
            <a:ext cx="2438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Bookman Old Style" pitchFamily="18" charset="0"/>
              </a:rPr>
              <a:t>Composites</a:t>
            </a:r>
            <a:endParaRPr lang="en-US" sz="2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2819400" y="3381375"/>
            <a:ext cx="24384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Bookman Old Style" pitchFamily="18" charset="0"/>
              </a:rPr>
              <a:t>Polymers</a:t>
            </a:r>
            <a:endParaRPr lang="en-US" sz="2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Bookman Old Style" pitchFamily="18" charset="0"/>
            </a:endParaRP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7162800" y="4160837"/>
            <a:ext cx="2438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Bookman Old Style" pitchFamily="18" charset="0"/>
              </a:rPr>
              <a:t>Ceramics</a:t>
            </a:r>
            <a:endParaRPr lang="en-US" sz="2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Bookman Old Style" pitchFamily="18" charset="0"/>
            </a:endParaRPr>
          </a:p>
        </p:txBody>
      </p:sp>
      <p:cxnSp>
        <p:nvCxnSpPr>
          <p:cNvPr id="4" name="Straight Arrow Connector 6"/>
          <p:cNvCxnSpPr>
            <a:cxnSpLocks noChangeShapeType="1"/>
          </p:cNvCxnSpPr>
          <p:nvPr/>
        </p:nvCxnSpPr>
        <p:spPr bwMode="auto">
          <a:xfrm rot="5400000">
            <a:off x="5638800" y="3168650"/>
            <a:ext cx="455613" cy="1587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6" name="Straight Arrow Connector 23"/>
          <p:cNvCxnSpPr>
            <a:cxnSpLocks noChangeShapeType="1"/>
          </p:cNvCxnSpPr>
          <p:nvPr/>
        </p:nvCxnSpPr>
        <p:spPr bwMode="auto">
          <a:xfrm>
            <a:off x="1600200" y="2941637"/>
            <a:ext cx="0" cy="1370013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23"/>
          <p:cNvCxnSpPr>
            <a:cxnSpLocks noChangeShapeType="1"/>
          </p:cNvCxnSpPr>
          <p:nvPr/>
        </p:nvCxnSpPr>
        <p:spPr bwMode="auto">
          <a:xfrm>
            <a:off x="3733800" y="3857625"/>
            <a:ext cx="0" cy="1370012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9" name="Straight Connector 4"/>
          <p:cNvCxnSpPr>
            <a:cxnSpLocks noChangeShapeType="1"/>
          </p:cNvCxnSpPr>
          <p:nvPr/>
        </p:nvCxnSpPr>
        <p:spPr bwMode="auto">
          <a:xfrm>
            <a:off x="2057400" y="5227637"/>
            <a:ext cx="4572000" cy="0"/>
          </a:xfrm>
          <a:prstGeom prst="line">
            <a:avLst/>
          </a:prstGeom>
          <a:noFill/>
          <a:ln w="66675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1" name="Straight Arrow Connector 6"/>
          <p:cNvCxnSpPr>
            <a:cxnSpLocks noChangeShapeType="1"/>
          </p:cNvCxnSpPr>
          <p:nvPr/>
        </p:nvCxnSpPr>
        <p:spPr bwMode="auto">
          <a:xfrm rot="5400000">
            <a:off x="1830388" y="5456237"/>
            <a:ext cx="455612" cy="1588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6"/>
          <p:cNvCxnSpPr>
            <a:cxnSpLocks noChangeShapeType="1"/>
          </p:cNvCxnSpPr>
          <p:nvPr/>
        </p:nvCxnSpPr>
        <p:spPr bwMode="auto">
          <a:xfrm rot="5400000">
            <a:off x="6400800" y="5454650"/>
            <a:ext cx="455613" cy="1587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6"/>
          <p:cNvCxnSpPr>
            <a:cxnSpLocks noChangeShapeType="1"/>
          </p:cNvCxnSpPr>
          <p:nvPr/>
        </p:nvCxnSpPr>
        <p:spPr bwMode="auto">
          <a:xfrm flipH="1">
            <a:off x="4267200" y="5303837"/>
            <a:ext cx="1588" cy="455613"/>
          </a:xfrm>
          <a:prstGeom prst="straightConnector1">
            <a:avLst/>
          </a:prstGeom>
          <a:noFill/>
          <a:ln w="6667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81000" y="4953000"/>
            <a:ext cx="2895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99"/>
                </a:solidFill>
                <a:latin typeface="Bookman Old Style" pitchFamily="18" charset="0"/>
              </a:rPr>
              <a:t>ThermoplasticPolymers</a:t>
            </a:r>
            <a:endParaRPr lang="en-US" sz="2800" b="1" dirty="0">
              <a:solidFill>
                <a:srgbClr val="990099"/>
              </a:solidFill>
              <a:latin typeface="Bookman Old Style" pitchFamily="18" charset="0"/>
            </a:endParaRP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3276600" y="5029200"/>
            <a:ext cx="3124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800" b="1" dirty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990099"/>
                </a:solidFill>
                <a:latin typeface="Bookman Old Style" pitchFamily="18" charset="0"/>
              </a:rPr>
              <a:t>ThermosettingPolymer</a:t>
            </a:r>
            <a:endParaRPr lang="en-US" sz="2800" b="1" dirty="0">
              <a:solidFill>
                <a:srgbClr val="990099"/>
              </a:solidFill>
              <a:latin typeface="Bookman Old Style" pitchFamily="18" charset="0"/>
            </a:endParaRP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6248400" y="5532437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800" b="1" dirty="0">
                <a:solidFill>
                  <a:srgbClr val="990099"/>
                </a:solidFill>
                <a:latin typeface="Bookman Old Style" pitchFamily="18" charset="0"/>
              </a:rPr>
              <a:t>Elastomers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317" grpId="0"/>
      <p:bldP spid="12318" grpId="0"/>
      <p:bldP spid="12319" grpId="0"/>
      <p:bldP spid="12320" grpId="0"/>
      <p:bldP spid="12329" grpId="0"/>
      <p:bldP spid="12330" grpId="0"/>
      <p:bldP spid="123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937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Bookman Old Style" pitchFamily="18" charset="0"/>
              </a:rPr>
              <a:t>BCC (Body Centered Cubic)</a:t>
            </a:r>
            <a:br>
              <a:rPr lang="en-US" b="1" u="sng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153400" cy="5638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 these structure, there are 8 corner atoms and one atom at in the interior i.e. in the centre of the unit cell with no atom on face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Therefore,</a:t>
            </a:r>
          </a:p>
          <a:p>
            <a:pPr algn="l"/>
            <a:r>
              <a:rPr lang="en-US" dirty="0" err="1" smtClean="0">
                <a:solidFill>
                  <a:srgbClr val="00B050"/>
                </a:solidFill>
              </a:rPr>
              <a:t>Nav</a:t>
            </a:r>
            <a:r>
              <a:rPr lang="en-US" dirty="0" smtClean="0">
                <a:solidFill>
                  <a:srgbClr val="00B050"/>
                </a:solidFill>
              </a:rPr>
              <a:t> = average no. of atoms per unit cell.</a:t>
            </a:r>
          </a:p>
          <a:p>
            <a:pPr algn="l"/>
            <a:r>
              <a:rPr lang="en-US" dirty="0" err="1" smtClean="0">
                <a:solidFill>
                  <a:srgbClr val="00B0F0"/>
                </a:solidFill>
              </a:rPr>
              <a:t>Nc</a:t>
            </a:r>
            <a:r>
              <a:rPr lang="en-US" dirty="0" smtClean="0">
                <a:solidFill>
                  <a:srgbClr val="00B0F0"/>
                </a:solidFill>
              </a:rPr>
              <a:t>= total no. of corner atom in unit cell.</a:t>
            </a:r>
          </a:p>
          <a:p>
            <a:pPr algn="l"/>
            <a:r>
              <a:rPr lang="en-US" dirty="0" err="1" smtClean="0">
                <a:solidFill>
                  <a:srgbClr val="7030A0"/>
                </a:solidFill>
              </a:rPr>
              <a:t>Nf</a:t>
            </a:r>
            <a:r>
              <a:rPr lang="en-US" dirty="0" smtClean="0">
                <a:solidFill>
                  <a:srgbClr val="7030A0"/>
                </a:solidFill>
              </a:rPr>
              <a:t>= total no. of face atom in unit cell.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Ni = center or interior atom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= 8,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Nf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=0, Ni=1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>
                <a:solidFill>
                  <a:srgbClr val="00B050"/>
                </a:solidFill>
              </a:rPr>
              <a:t>Nav</a:t>
            </a:r>
            <a:r>
              <a:rPr lang="en-US" dirty="0" smtClean="0">
                <a:solidFill>
                  <a:srgbClr val="00B050"/>
                </a:solidFill>
              </a:rPr>
              <a:t>=  (</a:t>
            </a:r>
            <a:r>
              <a:rPr lang="en-US" dirty="0" err="1" smtClean="0">
                <a:solidFill>
                  <a:srgbClr val="00B050"/>
                </a:solidFill>
              </a:rPr>
              <a:t>Nc</a:t>
            </a:r>
            <a:r>
              <a:rPr lang="en-US" dirty="0" smtClean="0">
                <a:solidFill>
                  <a:srgbClr val="00B050"/>
                </a:solidFill>
              </a:rPr>
              <a:t>/8)+(</a:t>
            </a:r>
            <a:r>
              <a:rPr lang="en-US" dirty="0" err="1" smtClean="0">
                <a:solidFill>
                  <a:srgbClr val="00B050"/>
                </a:solidFill>
              </a:rPr>
              <a:t>Nf</a:t>
            </a:r>
            <a:r>
              <a:rPr lang="en-US" dirty="0" smtClean="0">
                <a:solidFill>
                  <a:srgbClr val="00B050"/>
                </a:solidFill>
              </a:rPr>
              <a:t>/2)+(Ni/1)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        =(8/8)+(0/2)+(1/1)</a:t>
            </a:r>
          </a:p>
          <a:p>
            <a:pPr algn="l"/>
            <a:r>
              <a:rPr lang="en-US" dirty="0" smtClean="0"/>
              <a:t>          </a:t>
            </a:r>
            <a:r>
              <a:rPr lang="en-US" dirty="0" smtClean="0">
                <a:solidFill>
                  <a:srgbClr val="002060"/>
                </a:solidFill>
              </a:rPr>
              <a:t> =2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990000"/>
                </a:solidFill>
                <a:effectLst/>
              </a:rPr>
              <a:t>Crystal Structure in Metals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1435100" y="609600"/>
            <a:ext cx="74993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990099"/>
                </a:solidFill>
                <a:latin typeface="Bookman Old Style" pitchFamily="18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0000FF"/>
                </a:solidFill>
                <a:latin typeface="Bookman Old Style" pitchFamily="18" charset="0"/>
              </a:rPr>
              <a:t>FCC (Face Centered Cubic)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143000" y="57912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Bookman Old Style" pitchFamily="18" charset="0"/>
              </a:rPr>
              <a:t>Examples:</a:t>
            </a:r>
            <a:r>
              <a:rPr lang="el-GR" sz="2800" b="1" dirty="0">
                <a:solidFill>
                  <a:srgbClr val="990099"/>
                </a:solidFill>
                <a:latin typeface="Bookman Old Style" pitchFamily="18" charset="0"/>
              </a:rPr>
              <a:t>γ</a:t>
            </a:r>
            <a:r>
              <a:rPr lang="en-US" sz="2800" b="1" dirty="0">
                <a:solidFill>
                  <a:srgbClr val="990099"/>
                </a:solidFill>
                <a:latin typeface="Bookman Old Style" pitchFamily="18" charset="0"/>
              </a:rPr>
              <a:t>-iron, </a:t>
            </a:r>
            <a:r>
              <a:rPr lang="en-US" sz="2800" b="1" dirty="0" err="1">
                <a:solidFill>
                  <a:srgbClr val="990099"/>
                </a:solidFill>
                <a:latin typeface="Bookman Old Style" pitchFamily="18" charset="0"/>
              </a:rPr>
              <a:t>Cu,Au,Ag,Al,Pb</a:t>
            </a:r>
            <a:r>
              <a:rPr lang="en-US" sz="2800" b="1" dirty="0">
                <a:solidFill>
                  <a:srgbClr val="990099"/>
                </a:solidFill>
                <a:latin typeface="Bookman Old Style" pitchFamily="18" charset="0"/>
              </a:rPr>
              <a:t>, Ni, Pt</a:t>
            </a:r>
            <a:endParaRPr lang="el-GR" sz="2800" b="1" dirty="0">
              <a:solidFill>
                <a:srgbClr val="990099"/>
              </a:solidFill>
              <a:latin typeface="Bookman Old Style" pitchFamily="18" charset="0"/>
            </a:endParaRP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990000"/>
                </a:solidFill>
                <a:effectLst/>
              </a:rPr>
              <a:t>Crystal Structure in Metals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1492250" y="609600"/>
            <a:ext cx="74993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>
                <a:solidFill>
                  <a:srgbClr val="990099"/>
                </a:solidFill>
                <a:latin typeface="Bookman Old Style" pitchFamily="18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b="1" u="sng" smtClean="0">
                <a:solidFill>
                  <a:srgbClr val="0000FF"/>
                </a:solidFill>
                <a:latin typeface="Bookman Old Style" pitchFamily="18" charset="0"/>
              </a:rPr>
              <a:t>FCC (Face Centered Cubic)</a:t>
            </a:r>
          </a:p>
        </p:txBody>
      </p:sp>
      <p:pic>
        <p:nvPicPr>
          <p:cNvPr id="9933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85988"/>
            <a:ext cx="3657600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937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Bookman Old Style" pitchFamily="18" charset="0"/>
              </a:rPr>
              <a:t>FCC (Face Centered Cubic)</a:t>
            </a:r>
            <a:br>
              <a:rPr lang="en-US" b="1" u="sng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153400" cy="5638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 these structure, there are 8 corner atoms and 6 atoms at centre of the face and interior atom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Therefore,</a:t>
            </a:r>
          </a:p>
          <a:p>
            <a:pPr algn="l"/>
            <a:r>
              <a:rPr lang="en-US" dirty="0" err="1" smtClean="0">
                <a:solidFill>
                  <a:srgbClr val="00B050"/>
                </a:solidFill>
              </a:rPr>
              <a:t>Nav</a:t>
            </a:r>
            <a:r>
              <a:rPr lang="en-US" dirty="0" smtClean="0">
                <a:solidFill>
                  <a:srgbClr val="00B050"/>
                </a:solidFill>
              </a:rPr>
              <a:t> = average no. of atoms per unit cell.</a:t>
            </a:r>
          </a:p>
          <a:p>
            <a:pPr algn="l"/>
            <a:r>
              <a:rPr lang="en-US" dirty="0" err="1" smtClean="0">
                <a:solidFill>
                  <a:srgbClr val="00B0F0"/>
                </a:solidFill>
              </a:rPr>
              <a:t>Nc</a:t>
            </a:r>
            <a:r>
              <a:rPr lang="en-US" dirty="0" smtClean="0">
                <a:solidFill>
                  <a:srgbClr val="00B0F0"/>
                </a:solidFill>
              </a:rPr>
              <a:t>= total no. of corner atom in unit cell.</a:t>
            </a:r>
          </a:p>
          <a:p>
            <a:pPr algn="l"/>
            <a:r>
              <a:rPr lang="en-US" dirty="0" err="1" smtClean="0">
                <a:solidFill>
                  <a:srgbClr val="7030A0"/>
                </a:solidFill>
              </a:rPr>
              <a:t>Nf</a:t>
            </a:r>
            <a:r>
              <a:rPr lang="en-US" dirty="0" smtClean="0">
                <a:solidFill>
                  <a:srgbClr val="7030A0"/>
                </a:solidFill>
              </a:rPr>
              <a:t>= total no. of face atom in unit cell.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Ni = center or interior atom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= 8,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Nf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=6, Ni=0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>
                <a:solidFill>
                  <a:srgbClr val="00B050"/>
                </a:solidFill>
              </a:rPr>
              <a:t>Nav</a:t>
            </a:r>
            <a:r>
              <a:rPr lang="en-US" dirty="0" smtClean="0">
                <a:solidFill>
                  <a:srgbClr val="00B050"/>
                </a:solidFill>
              </a:rPr>
              <a:t>=  (</a:t>
            </a:r>
            <a:r>
              <a:rPr lang="en-US" dirty="0" err="1" smtClean="0">
                <a:solidFill>
                  <a:srgbClr val="00B050"/>
                </a:solidFill>
              </a:rPr>
              <a:t>Nc</a:t>
            </a:r>
            <a:r>
              <a:rPr lang="en-US" dirty="0" smtClean="0">
                <a:solidFill>
                  <a:srgbClr val="00B050"/>
                </a:solidFill>
              </a:rPr>
              <a:t>/8)+(</a:t>
            </a:r>
            <a:r>
              <a:rPr lang="en-US" dirty="0" err="1" smtClean="0">
                <a:solidFill>
                  <a:srgbClr val="00B050"/>
                </a:solidFill>
              </a:rPr>
              <a:t>Nf</a:t>
            </a:r>
            <a:r>
              <a:rPr lang="en-US" dirty="0" smtClean="0">
                <a:solidFill>
                  <a:srgbClr val="00B050"/>
                </a:solidFill>
              </a:rPr>
              <a:t>/2)+(Ni/1)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          =(8/8)+(6/2)+(0/1)</a:t>
            </a:r>
          </a:p>
          <a:p>
            <a:pPr algn="l"/>
            <a:r>
              <a:rPr lang="en-US" dirty="0" smtClean="0"/>
              <a:t>          </a:t>
            </a:r>
            <a:r>
              <a:rPr lang="en-US" dirty="0" smtClean="0">
                <a:solidFill>
                  <a:srgbClr val="002060"/>
                </a:solidFill>
              </a:rPr>
              <a:t> =4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990000"/>
                </a:solidFill>
                <a:effectLst/>
              </a:rPr>
              <a:t>Crystal Structure in Metals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1435100" y="609600"/>
            <a:ext cx="749935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>
                <a:solidFill>
                  <a:srgbClr val="990099"/>
                </a:solidFill>
                <a:latin typeface="Bookman Old Style" pitchFamily="18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HCP (Hexagonal Close Packed)</a:t>
            </a:r>
          </a:p>
          <a:p>
            <a:pPr>
              <a:buFont typeface="Wingdings" pitchFamily="2" charset="2"/>
              <a:buNone/>
            </a:pPr>
            <a:endParaRPr lang="en-US" b="1" u="sng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098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371600" y="5791200"/>
            <a:ext cx="723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Bookman Old Style" pitchFamily="18" charset="0"/>
              </a:rPr>
              <a:t>Examples: </a:t>
            </a:r>
            <a:r>
              <a:rPr lang="en-US" sz="2800" b="1" dirty="0" err="1">
                <a:solidFill>
                  <a:srgbClr val="990000"/>
                </a:solidFill>
                <a:latin typeface="Bookman Old Style" pitchFamily="18" charset="0"/>
              </a:rPr>
              <a:t>Mg,Zn,Be,Cd,Co,Zr,Ti</a:t>
            </a:r>
            <a:endParaRPr lang="el-GR" sz="2800" b="1" dirty="0">
              <a:solidFill>
                <a:srgbClr val="99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HCP (Hexagonal Close Packed)</a:t>
            </a:r>
            <a:b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hexagonal structure, the corner atoms are shared by 6 cells (3 from below and 3 from above), face atoms are shared by adjacent 2 cells, and atoms in the interior are shared by only one cell.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Nav</a:t>
            </a:r>
            <a:r>
              <a:rPr lang="en-US" dirty="0" smtClean="0">
                <a:solidFill>
                  <a:srgbClr val="00B050"/>
                </a:solidFill>
              </a:rPr>
              <a:t>=  (</a:t>
            </a:r>
            <a:r>
              <a:rPr lang="en-US" dirty="0" err="1" smtClean="0">
                <a:solidFill>
                  <a:srgbClr val="00B050"/>
                </a:solidFill>
              </a:rPr>
              <a:t>Nc</a:t>
            </a:r>
            <a:r>
              <a:rPr lang="en-US" dirty="0" smtClean="0">
                <a:solidFill>
                  <a:srgbClr val="00B050"/>
                </a:solidFill>
              </a:rPr>
              <a:t>/6)+(</a:t>
            </a:r>
            <a:r>
              <a:rPr lang="en-US" dirty="0" err="1" smtClean="0">
                <a:solidFill>
                  <a:srgbClr val="00B050"/>
                </a:solidFill>
              </a:rPr>
              <a:t>Nf</a:t>
            </a:r>
            <a:r>
              <a:rPr lang="en-US" dirty="0" smtClean="0">
                <a:solidFill>
                  <a:srgbClr val="00B050"/>
                </a:solidFill>
              </a:rPr>
              <a:t>/2)+(Ni/1)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For HCP structure , there are 12 corner atoms, 2 atoms at the centers of the above two faces and 3 atoms in the interior of the unit cell.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HCP (Hexagonal Close Packed)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= 12,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Nf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=2, Ni=3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Nav</a:t>
            </a:r>
            <a:r>
              <a:rPr lang="en-US" dirty="0" smtClean="0">
                <a:solidFill>
                  <a:srgbClr val="00B050"/>
                </a:solidFill>
              </a:rPr>
              <a:t>=  (</a:t>
            </a:r>
            <a:r>
              <a:rPr lang="en-US" dirty="0" err="1" smtClean="0">
                <a:solidFill>
                  <a:srgbClr val="00B050"/>
                </a:solidFill>
              </a:rPr>
              <a:t>Nc</a:t>
            </a:r>
            <a:r>
              <a:rPr lang="en-US" dirty="0" smtClean="0">
                <a:solidFill>
                  <a:srgbClr val="00B050"/>
                </a:solidFill>
              </a:rPr>
              <a:t>/8)+(</a:t>
            </a:r>
            <a:r>
              <a:rPr lang="en-US" dirty="0" err="1" smtClean="0">
                <a:solidFill>
                  <a:srgbClr val="00B050"/>
                </a:solidFill>
              </a:rPr>
              <a:t>Nf</a:t>
            </a:r>
            <a:r>
              <a:rPr lang="en-US" dirty="0" smtClean="0">
                <a:solidFill>
                  <a:srgbClr val="00B050"/>
                </a:solidFill>
              </a:rPr>
              <a:t>/2)+(Ni/1)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=(12/6)+(2/2)+(3/1)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solidFill>
                  <a:srgbClr val="002060"/>
                </a:solidFill>
              </a:rPr>
              <a:t> =6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Density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Density of a substance is its </a:t>
            </a:r>
            <a:r>
              <a:rPr lang="en-US" dirty="0" smtClean="0">
                <a:solidFill>
                  <a:srgbClr val="002060"/>
                </a:solidFill>
                <a:hlinkClick r:id="rId2" tooltip="Mass"/>
              </a:rPr>
              <a:t>mass</a:t>
            </a:r>
            <a:r>
              <a:rPr lang="en-US" dirty="0" smtClean="0">
                <a:solidFill>
                  <a:srgbClr val="002060"/>
                </a:solidFill>
              </a:rPr>
              <a:t> per unit </a:t>
            </a:r>
            <a:r>
              <a:rPr lang="en-US" dirty="0" smtClean="0">
                <a:solidFill>
                  <a:srgbClr val="002060"/>
                </a:solidFill>
                <a:hlinkClick r:id="rId3" tooltip="Volume"/>
              </a:rPr>
              <a:t>volume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symbol most often used for density is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ρ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(the lower case Greek letter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4" tooltip="Rho (letter)"/>
              </a:rPr>
              <a:t>rho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). </a:t>
            </a:r>
          </a:p>
          <a:p>
            <a:r>
              <a:rPr lang="en-US" dirty="0" smtClean="0"/>
              <a:t>Mathematically, density is defined as mass divided by volume.</a:t>
            </a:r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where </a:t>
            </a:r>
            <a:r>
              <a:rPr lang="en-US" i="1" dirty="0" smtClean="0">
                <a:solidFill>
                  <a:srgbClr val="002060"/>
                </a:solidFill>
              </a:rPr>
              <a:t>ρ</a:t>
            </a:r>
            <a:r>
              <a:rPr lang="en-US" dirty="0" smtClean="0">
                <a:solidFill>
                  <a:srgbClr val="002060"/>
                </a:solidFill>
              </a:rPr>
              <a:t> is the density, </a:t>
            </a:r>
            <a:r>
              <a:rPr lang="en-US" i="1" dirty="0" smtClean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 is the mass, and </a:t>
            </a:r>
            <a:r>
              <a:rPr lang="en-US" i="1" dirty="0" smtClean="0">
                <a:solidFill>
                  <a:srgbClr val="002060"/>
                </a:solidFill>
              </a:rPr>
              <a:t>V</a:t>
            </a:r>
            <a:r>
              <a:rPr lang="en-US" dirty="0" smtClean="0">
                <a:solidFill>
                  <a:srgbClr val="002060"/>
                </a:solidFill>
              </a:rPr>
              <a:t> is the volume.</a:t>
            </a:r>
          </a:p>
          <a:p>
            <a:endParaRPr lang="en-US" dirty="0"/>
          </a:p>
        </p:txBody>
      </p:sp>
      <p:pic>
        <p:nvPicPr>
          <p:cNvPr id="4" name="Picture 3" descr=" \rho = \frac{m}{V},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267200"/>
            <a:ext cx="828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pic>
        <p:nvPicPr>
          <p:cNvPr id="1026" name="Picture 2" descr="E:\den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3429000" cy="3181716"/>
          </a:xfrm>
          <a:prstGeom prst="rect">
            <a:avLst/>
          </a:prstGeom>
          <a:noFill/>
        </p:spPr>
      </p:pic>
      <p:pic>
        <p:nvPicPr>
          <p:cNvPr id="1027" name="Picture 3" descr="E:\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0"/>
            <a:ext cx="5725783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Melting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melting point</a:t>
            </a:r>
            <a:r>
              <a:rPr lang="en-US" dirty="0" smtClean="0">
                <a:solidFill>
                  <a:srgbClr val="002060"/>
                </a:solidFill>
              </a:rPr>
              <a:t> of a solid is the temperature at which it changes </a:t>
            </a:r>
            <a:r>
              <a:rPr lang="en-US" dirty="0" smtClean="0">
                <a:solidFill>
                  <a:srgbClr val="002060"/>
                </a:solidFill>
                <a:hlinkClick r:id="rId2" tooltip="States of matter"/>
              </a:rPr>
              <a:t>state</a:t>
            </a:r>
            <a:r>
              <a:rPr lang="en-US" dirty="0" smtClean="0">
                <a:solidFill>
                  <a:srgbClr val="002060"/>
                </a:solidFill>
              </a:rPr>
              <a:t> from </a:t>
            </a:r>
            <a:r>
              <a:rPr lang="en-US" dirty="0" smtClean="0">
                <a:solidFill>
                  <a:srgbClr val="002060"/>
                </a:solidFill>
                <a:hlinkClick r:id="rId3" tooltip="Solid"/>
              </a:rPr>
              <a:t>solid</a:t>
            </a:r>
            <a:r>
              <a:rPr lang="en-US" dirty="0" smtClean="0">
                <a:solidFill>
                  <a:srgbClr val="002060"/>
                </a:solidFill>
              </a:rPr>
              <a:t> to </a:t>
            </a:r>
            <a:r>
              <a:rPr lang="en-US" dirty="0" smtClean="0">
                <a:solidFill>
                  <a:srgbClr val="002060"/>
                </a:solidFill>
                <a:hlinkClick r:id="rId4" tooltip="Liquid"/>
              </a:rPr>
              <a:t>liquid</a:t>
            </a:r>
            <a:r>
              <a:rPr lang="en-US" dirty="0" smtClean="0">
                <a:solidFill>
                  <a:srgbClr val="002060"/>
                </a:solidFill>
              </a:rPr>
              <a:t> at atmospheric pressure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melting point of a substance depends (usually slightly) on pressure and is usually specified at </a:t>
            </a:r>
            <a:r>
              <a:rPr lang="en-US" dirty="0" smtClean="0">
                <a:solidFill>
                  <a:srgbClr val="7030A0"/>
                </a:solidFill>
                <a:hlinkClick r:id="rId5" tooltip="Standard conditions for temperature and pressure"/>
              </a:rPr>
              <a:t>standard</a:t>
            </a:r>
            <a:r>
              <a:rPr lang="en-US" dirty="0" smtClean="0">
                <a:solidFill>
                  <a:srgbClr val="7030A0"/>
                </a:solidFill>
              </a:rPr>
              <a:t> pressure.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melting point of ice at 1 atmosphere of pressure is very close to 0 °C (32 °F, 273.15 K).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solid material which is typically hard, shiny, malleable, fusible, and ductile, with good electrical and thermal conductivity</a:t>
            </a:r>
          </a:p>
          <a:p>
            <a:r>
              <a:rPr lang="en-US" dirty="0" smtClean="0"/>
              <a:t> (e.g. iron, gold, silver, and aluminum, and alloys such as steel)</a:t>
            </a:r>
          </a:p>
          <a:p>
            <a:endParaRPr lang="en-US" dirty="0"/>
          </a:p>
        </p:txBody>
      </p:sp>
      <p:pic>
        <p:nvPicPr>
          <p:cNvPr id="2049" name="Picture 1" descr="E:\ME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2819400" cy="3014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5578928" cy="3124200"/>
          </a:xfrm>
          <a:prstGeom prst="rect">
            <a:avLst/>
          </a:prstGeom>
          <a:noFill/>
        </p:spPr>
      </p:pic>
      <p:pic>
        <p:nvPicPr>
          <p:cNvPr id="2051" name="Picture 3" descr="E:\melting-galium-me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724150"/>
            <a:ext cx="49530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Specific heat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required to change the </a:t>
            </a:r>
            <a:r>
              <a:rPr lang="en-US" u="sng" dirty="0" smtClean="0">
                <a:hlinkClick r:id="rId2" tooltip="Temperature"/>
              </a:rPr>
              <a:t>temperature</a:t>
            </a:r>
            <a:r>
              <a:rPr lang="en-US" dirty="0" smtClean="0"/>
              <a:t> of an object by 1degree c.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u="sng" dirty="0" smtClean="0">
                <a:solidFill>
                  <a:srgbClr val="7030A0"/>
                </a:solidFill>
                <a:hlinkClick r:id="rId3" tooltip="International System of Units"/>
              </a:rPr>
              <a:t>SI</a:t>
            </a:r>
            <a:r>
              <a:rPr lang="en-US" dirty="0" smtClean="0">
                <a:solidFill>
                  <a:srgbClr val="7030A0"/>
                </a:solidFill>
              </a:rPr>
              <a:t> unit of heat capacity is </a:t>
            </a:r>
            <a:r>
              <a:rPr lang="en-US" u="sng" dirty="0" smtClean="0">
                <a:solidFill>
                  <a:srgbClr val="7030A0"/>
                </a:solidFill>
                <a:hlinkClick r:id="rId4" tooltip="Joule"/>
              </a:rPr>
              <a:t>joule</a:t>
            </a:r>
            <a:r>
              <a:rPr lang="en-US" dirty="0" smtClean="0">
                <a:solidFill>
                  <a:srgbClr val="7030A0"/>
                </a:solidFill>
              </a:rPr>
              <a:t> per </a:t>
            </a:r>
            <a:r>
              <a:rPr lang="en-US" u="sng" dirty="0" err="1" smtClean="0">
                <a:solidFill>
                  <a:srgbClr val="7030A0"/>
                </a:solidFill>
                <a:hlinkClick r:id="rId5" tooltip="Kelvin"/>
              </a:rPr>
              <a:t>kelvin</a:t>
            </a:r>
            <a:r>
              <a:rPr lang="en-US" u="sng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Metals have lower specific heat capacity than plastics.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Therefore they require less heat to reach a particular temperature than plastics.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Thermal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Thermal expansion</a:t>
            </a:r>
            <a:r>
              <a:rPr lang="en-US" dirty="0" smtClean="0">
                <a:solidFill>
                  <a:srgbClr val="002060"/>
                </a:solidFill>
              </a:rPr>
              <a:t> is the tendency of matter to change in </a:t>
            </a:r>
            <a:r>
              <a:rPr lang="en-US" u="sng" dirty="0" smtClean="0">
                <a:solidFill>
                  <a:srgbClr val="002060"/>
                </a:solidFill>
                <a:hlinkClick r:id="rId2" tooltip="Volume"/>
              </a:rPr>
              <a:t>volume</a:t>
            </a:r>
            <a:r>
              <a:rPr lang="en-US" dirty="0" smtClean="0">
                <a:solidFill>
                  <a:srgbClr val="002060"/>
                </a:solidFill>
              </a:rPr>
              <a:t> in response to a change in </a:t>
            </a:r>
            <a:r>
              <a:rPr lang="en-US" u="sng" dirty="0" smtClean="0">
                <a:solidFill>
                  <a:srgbClr val="002060"/>
                </a:solidFill>
                <a:hlinkClick r:id="rId3" tooltip="Temperature"/>
              </a:rPr>
              <a:t>temperature</a:t>
            </a:r>
            <a:r>
              <a:rPr lang="en-US" dirty="0" smtClean="0">
                <a:solidFill>
                  <a:srgbClr val="002060"/>
                </a:solidFill>
              </a:rPr>
              <a:t>, through </a:t>
            </a:r>
            <a:r>
              <a:rPr lang="en-US" u="sng" dirty="0" smtClean="0">
                <a:solidFill>
                  <a:srgbClr val="002060"/>
                </a:solidFill>
                <a:hlinkClick r:id="rId4" tooltip="Heat transfer"/>
              </a:rPr>
              <a:t>heat transfer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degree of expansion divided by the change in temperature is called the material's </a:t>
            </a:r>
            <a:r>
              <a:rPr lang="en-US" b="1" dirty="0" smtClean="0">
                <a:solidFill>
                  <a:srgbClr val="C00000"/>
                </a:solidFill>
              </a:rPr>
              <a:t>coefficient of thermal expansion</a:t>
            </a:r>
            <a:r>
              <a:rPr lang="en-US" dirty="0" smtClean="0">
                <a:solidFill>
                  <a:srgbClr val="C00000"/>
                </a:solidFill>
              </a:rPr>
              <a:t> and generally varies with temperature.</a:t>
            </a:r>
          </a:p>
          <a:p>
            <a:r>
              <a:rPr lang="en-US" dirty="0" smtClean="0"/>
              <a:t>  (lf-l0) / l0   = </a:t>
            </a:r>
            <a:r>
              <a:rPr lang="en-US" dirty="0" smtClean="0">
                <a:latin typeface="Century Schoolbook"/>
              </a:rPr>
              <a:t>1 (</a:t>
            </a:r>
            <a:r>
              <a:rPr lang="en-US" dirty="0" err="1" smtClean="0">
                <a:latin typeface="Century Schoolbook"/>
              </a:rPr>
              <a:t>Tf</a:t>
            </a:r>
            <a:r>
              <a:rPr lang="en-US" dirty="0" smtClean="0">
                <a:latin typeface="Century Schoolbook"/>
              </a:rPr>
              <a:t>-To)</a:t>
            </a:r>
          </a:p>
          <a:p>
            <a:r>
              <a:rPr lang="en-US" dirty="0" smtClean="0">
                <a:solidFill>
                  <a:srgbClr val="00B050"/>
                </a:solidFill>
                <a:latin typeface="Century Schoolbook"/>
              </a:rPr>
              <a:t>Where, lf and lo are initial and final length</a:t>
            </a:r>
            <a:r>
              <a:rPr lang="en-US" dirty="0" smtClean="0">
                <a:latin typeface="Century Schoolbook"/>
              </a:rPr>
              <a:t>.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Century Schoolbook"/>
              </a:rPr>
              <a:t>Tf</a:t>
            </a:r>
            <a:r>
              <a:rPr lang="en-US" dirty="0" smtClean="0">
                <a:solidFill>
                  <a:srgbClr val="002060"/>
                </a:solidFill>
                <a:latin typeface="Century Schoolbook"/>
              </a:rPr>
              <a:t> and T0 are initial and final temperature.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entury Schoolbook"/>
              </a:rPr>
              <a:t>1 is coefficient of thermal expansion.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entury Schoolbook"/>
              </a:rPr>
              <a:t>Unit is reciprocal temperature i.e. 1/c°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t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4958291" cy="371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 is the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hlinkClick r:id="rId2" tooltip="List of materials properties"/>
              </a:rPr>
              <a:t>property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of a material to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hlinkClick r:id="rId3" tooltip="Heat conduction"/>
              </a:rPr>
              <a:t>conduct heat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often denoted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, or </a:t>
            </a:r>
            <a:r>
              <a:rPr lang="en-US" i="1" dirty="0" smtClean="0">
                <a:solidFill>
                  <a:srgbClr val="FF0000"/>
                </a:solidFill>
              </a:rPr>
              <a:t>κ.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 </a:t>
            </a:r>
            <a:r>
              <a:rPr lang="en-US" u="sng" dirty="0" smtClean="0">
                <a:solidFill>
                  <a:srgbClr val="002060"/>
                </a:solidFill>
                <a:hlinkClick r:id="rId4" tooltip="International System of Units"/>
              </a:rPr>
              <a:t>SI units</a:t>
            </a:r>
            <a:r>
              <a:rPr lang="en-US" dirty="0" smtClean="0">
                <a:solidFill>
                  <a:srgbClr val="002060"/>
                </a:solidFill>
              </a:rPr>
              <a:t>, thermal conductivity is measured in watts per meter </a:t>
            </a:r>
            <a:r>
              <a:rPr lang="en-US" dirty="0" err="1" smtClean="0">
                <a:solidFill>
                  <a:srgbClr val="002060"/>
                </a:solidFill>
              </a:rPr>
              <a:t>kelvin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u="sng" dirty="0" smtClean="0">
                <a:solidFill>
                  <a:srgbClr val="002060"/>
                </a:solidFill>
                <a:hlinkClick r:id="rId5" tooltip="Watt"/>
              </a:rPr>
              <a:t>W</a:t>
            </a:r>
            <a:r>
              <a:rPr lang="en-US" dirty="0" smtClean="0">
                <a:solidFill>
                  <a:srgbClr val="002060"/>
                </a:solidFill>
              </a:rPr>
              <a:t>/(</a:t>
            </a:r>
            <a:r>
              <a:rPr lang="en-US" u="sng" dirty="0" err="1" smtClean="0">
                <a:solidFill>
                  <a:srgbClr val="002060"/>
                </a:solidFill>
                <a:hlinkClick r:id="rId6" tooltip="Metre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·</a:t>
            </a:r>
            <a:r>
              <a:rPr lang="en-US" u="sng" dirty="0" err="1" smtClean="0">
                <a:solidFill>
                  <a:srgbClr val="002060"/>
                </a:solidFill>
                <a:hlinkClick r:id="rId7" tooltip="Kelvin"/>
              </a:rPr>
              <a:t>K</a:t>
            </a:r>
            <a:r>
              <a:rPr lang="en-US" u="sng" dirty="0" smtClean="0">
                <a:solidFill>
                  <a:srgbClr val="002060"/>
                </a:solidFill>
              </a:rPr>
              <a:t>))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High energy generation rates within </a:t>
            </a:r>
            <a:r>
              <a:rPr lang="en-US" u="sng" dirty="0" smtClean="0">
                <a:solidFill>
                  <a:srgbClr val="00B050"/>
                </a:solidFill>
                <a:hlinkClick r:id="rId8" tooltip="Computer cooling"/>
              </a:rPr>
              <a:t>electronics</a:t>
            </a:r>
            <a:r>
              <a:rPr lang="en-US" dirty="0" smtClean="0">
                <a:solidFill>
                  <a:srgbClr val="00B050"/>
                </a:solidFill>
              </a:rPr>
              <a:t> or </a:t>
            </a:r>
            <a:r>
              <a:rPr lang="en-US" u="sng" dirty="0" smtClean="0">
                <a:solidFill>
                  <a:srgbClr val="00B050"/>
                </a:solidFill>
                <a:hlinkClick r:id="rId9" tooltip="Turbine blade"/>
              </a:rPr>
              <a:t>turbines</a:t>
            </a:r>
            <a:r>
              <a:rPr lang="en-US" dirty="0" smtClean="0">
                <a:solidFill>
                  <a:srgbClr val="00B050"/>
                </a:solidFill>
              </a:rPr>
              <a:t> require the use of materials with high thermal conductivity such as </a:t>
            </a:r>
            <a:r>
              <a:rPr lang="en-US" u="sng" dirty="0" smtClean="0">
                <a:solidFill>
                  <a:srgbClr val="00B050"/>
                </a:solidFill>
                <a:hlinkClick r:id="rId10" tooltip="Copper in heat exchangers"/>
              </a:rPr>
              <a:t>copper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(see: </a:t>
            </a:r>
            <a:r>
              <a:rPr lang="en-US" i="1" u="sng" dirty="0" smtClean="0">
                <a:solidFill>
                  <a:srgbClr val="00B050"/>
                </a:solidFill>
                <a:hlinkClick r:id="rId10" tooltip="Copper in heat exchangers"/>
              </a:rPr>
              <a:t>Copper in heat exchangers</a:t>
            </a:r>
            <a:r>
              <a:rPr lang="en-US" i="1" dirty="0" smtClean="0">
                <a:solidFill>
                  <a:srgbClr val="00B050"/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  <a:hlinkClick r:id="rId11" tooltip="Aluminium"/>
              </a:rPr>
              <a:t>aluminium</a:t>
            </a:r>
            <a:r>
              <a:rPr lang="en-US" dirty="0" smtClean="0">
                <a:solidFill>
                  <a:srgbClr val="00B050"/>
                </a:solidFill>
              </a:rPr>
              <a:t>, and </a:t>
            </a:r>
            <a:r>
              <a:rPr lang="en-US" u="sng" dirty="0" smtClean="0">
                <a:solidFill>
                  <a:srgbClr val="00B050"/>
                </a:solidFill>
                <a:hlinkClick r:id="rId12" tooltip="Silver"/>
              </a:rPr>
              <a:t>silver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On the other hand, materials with low thermal conductance, such as 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hlinkClick r:id="rId13" tooltip="Polystyrene"/>
              </a:rPr>
              <a:t>polystyrene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hlinkClick r:id="rId14" tooltip="Alumina"/>
              </a:rPr>
              <a:t>alumina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, are use in building 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hlinkClick r:id="rId15" tooltip="Construction"/>
              </a:rPr>
              <a:t>construction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or in 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  <a:hlinkClick r:id="rId16" tooltip="Furnaces"/>
              </a:rPr>
              <a:t>furnaces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in an effort to slow the flow of heat, i.e. for insulation purposes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6207" y="2133600"/>
            <a:ext cx="7361429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Strain</a:t>
            </a:r>
          </a:p>
          <a:p>
            <a:r>
              <a:rPr lang="en-US" dirty="0" smtClean="0"/>
              <a:t>Change in dimension per unit original dimension is nothing but strain.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Stress</a:t>
            </a:r>
          </a:p>
          <a:p>
            <a:r>
              <a:rPr lang="en-US" dirty="0" smtClean="0"/>
              <a:t>Applied force per unit area is nothing but stress.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σ= F/A.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N/mm2.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Strength</a:t>
            </a:r>
          </a:p>
          <a:p>
            <a:r>
              <a:rPr lang="en-US" dirty="0" smtClean="0"/>
              <a:t>Ability of a material to resist the externally applied force without breaking or yielding.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Stiffness</a:t>
            </a:r>
          </a:p>
          <a:p>
            <a:r>
              <a:rPr lang="en-US" dirty="0" smtClean="0"/>
              <a:t>It is ability of material to resist deformation under stress.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Elasticity</a:t>
            </a:r>
          </a:p>
          <a:p>
            <a:r>
              <a:rPr lang="en-US" dirty="0" smtClean="0"/>
              <a:t>It is property of material to regain its original shape after deformation when the external force are removed.</a:t>
            </a:r>
          </a:p>
          <a:p>
            <a:r>
              <a:rPr lang="en-US" dirty="0" smtClean="0"/>
              <a:t>Steel is more elastic than rubber.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Plasticity</a:t>
            </a:r>
          </a:p>
          <a:p>
            <a:r>
              <a:rPr lang="en-US" dirty="0" smtClean="0"/>
              <a:t>It is property of a material which retains the deformation produced under load permanently.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Ductility</a:t>
            </a:r>
          </a:p>
          <a:p>
            <a:r>
              <a:rPr lang="en-US" dirty="0" smtClean="0"/>
              <a:t>It is ability of a material enabling it to be drawn in to wire with the application of a tensile force.</a:t>
            </a:r>
          </a:p>
          <a:p>
            <a:r>
              <a:rPr lang="en-US" dirty="0" smtClean="0"/>
              <a:t>Steel copper  </a:t>
            </a:r>
            <a:r>
              <a:rPr lang="en-US" dirty="0" err="1" smtClean="0"/>
              <a:t>aluminium</a:t>
            </a:r>
            <a:r>
              <a:rPr lang="en-US" dirty="0" smtClean="0"/>
              <a:t> nickel zinc lead tin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Brittleness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It is property of a material opposite to ductility.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It is the property of breaking of material with little permanent distortion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Cast iron is a brittle material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Malleability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It is special case of ductility  which permits materials to be rolled or hammered in to thin sheets.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Lead soft steel wrought iron copper </a:t>
            </a:r>
            <a:r>
              <a:rPr lang="en-US" dirty="0" err="1" smtClean="0">
                <a:solidFill>
                  <a:srgbClr val="0070C0"/>
                </a:solidFill>
              </a:rPr>
              <a:t>aluminium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Toughness</a:t>
            </a:r>
          </a:p>
          <a:p>
            <a:r>
              <a:rPr lang="en-US" dirty="0" smtClean="0"/>
              <a:t>It is property of material to resist fracture due to high impact load like hammer blow.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Machinability</a:t>
            </a:r>
          </a:p>
          <a:p>
            <a:r>
              <a:rPr lang="en-US" dirty="0" smtClean="0"/>
              <a:t>It is property of a material which refers to relative case with which a material can cut.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Resilience</a:t>
            </a:r>
          </a:p>
          <a:p>
            <a:r>
              <a:rPr lang="en-US" dirty="0" smtClean="0"/>
              <a:t>It is property of a material to absorb energy and resist shock and impact load.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Creep</a:t>
            </a:r>
          </a:p>
          <a:p>
            <a:r>
              <a:rPr lang="en-US" dirty="0" smtClean="0"/>
              <a:t>When a part is subjected to a constant stress at high temperature for long period of time, it will under go slow and permanent deformation called creep.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An </a:t>
            </a:r>
            <a:r>
              <a:rPr lang="en-US" b="1" dirty="0" smtClean="0">
                <a:solidFill>
                  <a:srgbClr val="00B0F0"/>
                </a:solidFill>
              </a:rPr>
              <a:t>alloy</a:t>
            </a:r>
            <a:r>
              <a:rPr lang="en-US" dirty="0" smtClean="0">
                <a:solidFill>
                  <a:srgbClr val="00B0F0"/>
                </a:solidFill>
              </a:rPr>
              <a:t> is a material composed of two or more metals or a metal and a nonmetal.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26" name="AutoShape 2" descr="Image result for metal allo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E:\ALLO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95600"/>
            <a:ext cx="4606290" cy="2971800"/>
          </a:xfrm>
          <a:prstGeom prst="rect">
            <a:avLst/>
          </a:prstGeom>
          <a:noFill/>
        </p:spPr>
      </p:pic>
      <p:pic>
        <p:nvPicPr>
          <p:cNvPr id="1028" name="Picture 4" descr="E:\ALLOY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3264568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Fatigue</a:t>
            </a:r>
            <a:r>
              <a:rPr lang="en-US" u="sng" dirty="0" smtClean="0"/>
              <a:t> </a:t>
            </a:r>
          </a:p>
          <a:p>
            <a:r>
              <a:rPr lang="en-US" dirty="0" smtClean="0"/>
              <a:t>When a material is subjected to a repeated stresses, it fails at a stresses below the yield point stresses. Such type of failure of material is called fatigue.</a:t>
            </a:r>
          </a:p>
          <a:p>
            <a:r>
              <a:rPr lang="en-US" u="sng" dirty="0" smtClean="0">
                <a:solidFill>
                  <a:srgbClr val="7030A0"/>
                </a:solidFill>
              </a:rPr>
              <a:t>Hardness</a:t>
            </a:r>
          </a:p>
          <a:p>
            <a:r>
              <a:rPr lang="en-US" dirty="0" smtClean="0"/>
              <a:t>Resistance to wear, scratching, deformation and machinability.</a:t>
            </a:r>
          </a:p>
          <a:p>
            <a:r>
              <a:rPr lang="en-US" dirty="0" smtClean="0"/>
              <a:t>It also mean ability of material to cut another metal.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packing efficiency is the fraction of crystal occupied by the atoms.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It must be always less than 100%. Because it is impossible to pack spheres without empty space between them.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Packing efficiency is the percentage of total space filled by the particles.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It is also called as atomic packing factor.</a:t>
            </a:r>
          </a:p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Volume occupied by atoms in unit cell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total volume of unit cell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x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efficiency for Bcc structure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9117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739"/>
            <a:ext cx="9144000" cy="669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3772"/>
            <a:ext cx="8229600" cy="28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5410200" y="64770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For more detail contact </a:t>
            </a: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us</a:t>
            </a:r>
            <a:endParaRPr lang="en-IN" sz="2000" i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Bookman Old Style" pitchFamily="18" charset="0"/>
              </a:rPr>
              <a:t>Types of Engineering Materials</a:t>
            </a:r>
            <a:br>
              <a:rPr lang="en-US" sz="3200" b="1" u="sng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en-US" sz="3200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650" y="1066800"/>
            <a:ext cx="8261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u="sng" smtClean="0">
                <a:solidFill>
                  <a:srgbClr val="00B050"/>
                </a:solidFill>
              </a:rPr>
              <a:t>Metals &amp; Alloys are futher classified as: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7030A0"/>
                </a:solidFill>
              </a:rPr>
              <a:t>				</a:t>
            </a:r>
            <a:endParaRPr lang="en-US" sz="2800" b="1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7030A0"/>
                </a:solidFill>
              </a:rPr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en-US" sz="2600" b="1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solidFill>
                  <a:srgbClr val="7030A0"/>
                </a:solidFill>
              </a:rPr>
              <a:t>                                                     </a:t>
            </a:r>
            <a:endParaRPr lang="en-US" sz="2600" b="1" smtClean="0">
              <a:solidFill>
                <a:srgbClr val="7030A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438400"/>
            <a:ext cx="44958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135187" y="2665413"/>
            <a:ext cx="455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153694" y="2323306"/>
            <a:ext cx="22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3581400"/>
            <a:ext cx="27432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096294" y="3466306"/>
            <a:ext cx="2286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744494" y="3237706"/>
            <a:ext cx="2286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3352800"/>
            <a:ext cx="3048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953294" y="3771106"/>
            <a:ext cx="3810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96494" y="3771106"/>
            <a:ext cx="3810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296694" y="3542506"/>
            <a:ext cx="3810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630987" y="2665413"/>
            <a:ext cx="455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343107" y="3542506"/>
            <a:ext cx="381000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439694" y="3771106"/>
            <a:ext cx="8382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58787" y="4802188"/>
            <a:ext cx="1217613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2592388" y="5486400"/>
            <a:ext cx="2284412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66800" y="5029200"/>
            <a:ext cx="304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66800" y="5410200"/>
            <a:ext cx="304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810000" y="6477000"/>
            <a:ext cx="2286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733800" y="6096000"/>
            <a:ext cx="304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33800" y="5715000"/>
            <a:ext cx="304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33800" y="5332413"/>
            <a:ext cx="304800" cy="15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733800" y="4953000"/>
            <a:ext cx="3048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24200" y="1676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Metals &amp; Alloys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47800" y="2743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 Ferrous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67400" y="27574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Non-ferrous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9600" y="37480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Steels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819400" y="39004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Cast Irons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48200" y="3581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itchFamily="34" charset="0"/>
              </a:rPr>
              <a:t>Cu-Alloys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96000" y="4114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Ni-Alloys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467600" y="3581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Al-Alloys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66800" y="47386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 pitchFamily="34" charset="0"/>
              </a:rPr>
              <a:t> Plain Carbon Steels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143000" y="5105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7030A0"/>
                </a:solidFill>
                <a:latin typeface="Arial" pitchFamily="34" charset="0"/>
              </a:rPr>
              <a:t> Alloy Steels 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10000" y="4648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7030A0"/>
                </a:solidFill>
                <a:latin typeface="Arial" pitchFamily="34" charset="0"/>
              </a:rPr>
              <a:t> White Cast Iron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10000" y="5043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lang="en-US" sz="2000" b="1">
                <a:solidFill>
                  <a:srgbClr val="7030A0"/>
                </a:solidFill>
                <a:latin typeface="Arial" pitchFamily="34" charset="0"/>
              </a:rPr>
              <a:t>Malleable Cast Iron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10000" y="54244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lang="en-US" sz="2000" b="1">
                <a:solidFill>
                  <a:srgbClr val="7030A0"/>
                </a:solidFill>
                <a:latin typeface="Arial" pitchFamily="34" charset="0"/>
              </a:rPr>
              <a:t>Grey Cast Iron  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10000" y="57912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7030A0"/>
                </a:solidFill>
                <a:latin typeface="Arial" pitchFamily="34" charset="0"/>
              </a:rPr>
              <a:t> S.G. Cast Iron </a:t>
            </a:r>
          </a:p>
        </p:txBody>
      </p:sp>
      <p:sp>
        <p:nvSpPr>
          <p:cNvPr id="13352" name="TextBox 50"/>
          <p:cNvSpPr txBox="1">
            <a:spLocks noChangeArrowheads="1"/>
          </p:cNvSpPr>
          <p:nvPr/>
        </p:nvSpPr>
        <p:spPr bwMode="auto">
          <a:xfrm>
            <a:off x="3810000" y="61864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7030A0"/>
                </a:solidFill>
                <a:latin typeface="Arial" pitchFamily="34" charset="0"/>
              </a:rPr>
              <a:t> Chilled Cast Iron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0" grpId="1"/>
      <p:bldP spid="31" grpId="0"/>
      <p:bldP spid="32" grpId="0"/>
      <p:bldP spid="34" grpId="0"/>
      <p:bldP spid="36" grpId="0"/>
      <p:bldP spid="37" grpId="0"/>
      <p:bldP spid="39" grpId="0"/>
      <p:bldP spid="41" grpId="0"/>
      <p:bldP spid="47" grpId="0"/>
      <p:bldP spid="48" grpId="0"/>
      <p:bldP spid="49" grpId="0"/>
      <p:bldP spid="50" grpId="0"/>
      <p:bldP spid="133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"/>
            <a:ext cx="8229600" cy="6477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Ferrous: iron as main constitute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Non ferrous: other than iron as main constitute.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Steel: carbon less than 2 %.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Cast iron: carbon more than 2%.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Cu alloy: cu as main content.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alloy: Al as main content.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Ni alloy: Ni as main content.</a:t>
            </a:r>
          </a:p>
          <a:p>
            <a:endParaRPr lang="en-US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POLYMER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word polymer means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Poly means many and </a:t>
            </a:r>
            <a:r>
              <a:rPr lang="en-US" dirty="0" err="1" smtClean="0">
                <a:solidFill>
                  <a:srgbClr val="0070C0"/>
                </a:solidFill>
              </a:rPr>
              <a:t>meros</a:t>
            </a:r>
            <a:r>
              <a:rPr lang="en-US" dirty="0" smtClean="0">
                <a:solidFill>
                  <a:srgbClr val="0070C0"/>
                </a:solidFill>
              </a:rPr>
              <a:t> means units, parts.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Polymer means many parts or many units</a:t>
            </a:r>
          </a:p>
          <a:p>
            <a:endParaRPr lang="en-US" dirty="0"/>
          </a:p>
        </p:txBody>
      </p:sp>
      <p:pic>
        <p:nvPicPr>
          <p:cNvPr id="50178" name="Picture 2" descr="E:\POLY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3886200"/>
            <a:ext cx="3082772" cy="2790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THERMOPLASTIC  POLYMER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 </a:t>
            </a:r>
            <a:r>
              <a:rPr lang="en-US" b="1" dirty="0" smtClean="0">
                <a:solidFill>
                  <a:srgbClr val="00B0F0"/>
                </a:solidFill>
              </a:rPr>
              <a:t>thermoplastic</a:t>
            </a:r>
            <a:r>
              <a:rPr lang="en-US" dirty="0" smtClean="0">
                <a:solidFill>
                  <a:srgbClr val="00B0F0"/>
                </a:solidFill>
              </a:rPr>
              <a:t>, or </a:t>
            </a:r>
            <a:r>
              <a:rPr lang="en-US" b="1" dirty="0" err="1" smtClean="0">
                <a:solidFill>
                  <a:srgbClr val="00B0F0"/>
                </a:solidFill>
              </a:rPr>
              <a:t>thermosoftening</a:t>
            </a:r>
            <a:r>
              <a:rPr lang="en-US" b="1" dirty="0" smtClean="0">
                <a:solidFill>
                  <a:srgbClr val="00B0F0"/>
                </a:solidFill>
              </a:rPr>
              <a:t> plastic</a:t>
            </a:r>
            <a:r>
              <a:rPr lang="en-US" dirty="0" smtClean="0">
                <a:solidFill>
                  <a:srgbClr val="00B0F0"/>
                </a:solidFill>
              </a:rPr>
              <a:t>, is a plastic material, </a:t>
            </a:r>
            <a:r>
              <a:rPr lang="en-US" dirty="0" smtClean="0">
                <a:solidFill>
                  <a:srgbClr val="00B0F0"/>
                </a:solidFill>
                <a:hlinkClick r:id="rId2" tooltip="Polymer"/>
              </a:rPr>
              <a:t>polymer</a:t>
            </a:r>
            <a:r>
              <a:rPr lang="en-US" dirty="0" smtClean="0">
                <a:solidFill>
                  <a:srgbClr val="00B0F0"/>
                </a:solidFill>
              </a:rPr>
              <a:t>, that becomes pliable or moldable above a specific temp and solidifies upon cooling.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thermoplastics may be reshaped by heating Temperature and solidifies upon cooling.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02" name="Picture 2" descr="E:\thermoplasti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2737449" cy="2438400"/>
          </a:xfrm>
          <a:prstGeom prst="rect">
            <a:avLst/>
          </a:prstGeom>
          <a:noFill/>
        </p:spPr>
      </p:pic>
      <p:pic>
        <p:nvPicPr>
          <p:cNvPr id="51203" name="Picture 3" descr="E:\termoplastic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267199"/>
            <a:ext cx="3352800" cy="2445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1911</Words>
  <Application>Microsoft Office PowerPoint</Application>
  <PresentationFormat>On-screen Show (4:3)</PresentationFormat>
  <Paragraphs>279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Engineering Materials –Structure and Properties</vt:lpstr>
      <vt:lpstr>Co related to chapter</vt:lpstr>
      <vt:lpstr>Types of Engineering Materials </vt:lpstr>
      <vt:lpstr>METAL</vt:lpstr>
      <vt:lpstr>ALLOY</vt:lpstr>
      <vt:lpstr>Types of Engineering Materials </vt:lpstr>
      <vt:lpstr>Slide 7</vt:lpstr>
      <vt:lpstr>POLYMER</vt:lpstr>
      <vt:lpstr>THERMOPLASTIC  POLYMER</vt:lpstr>
      <vt:lpstr>Thermosetting polymers</vt:lpstr>
      <vt:lpstr>Thermosetting polymers</vt:lpstr>
      <vt:lpstr>Examples </vt:lpstr>
      <vt:lpstr>Elastomers</vt:lpstr>
      <vt:lpstr>Slide 14</vt:lpstr>
      <vt:lpstr>Slide 15</vt:lpstr>
      <vt:lpstr>Composite</vt:lpstr>
      <vt:lpstr>Material used in the Boeing 787</vt:lpstr>
      <vt:lpstr>Types of Engineering Materials </vt:lpstr>
      <vt:lpstr>Types of Engineering Materials </vt:lpstr>
      <vt:lpstr>Slide 20</vt:lpstr>
      <vt:lpstr>Amorphous material</vt:lpstr>
      <vt:lpstr>Slide 22</vt:lpstr>
      <vt:lpstr>Crystalline material</vt:lpstr>
      <vt:lpstr>polymorphism</vt:lpstr>
      <vt:lpstr>Slide 25</vt:lpstr>
      <vt:lpstr>Slide 26</vt:lpstr>
      <vt:lpstr>Crystal Structure in Metals</vt:lpstr>
      <vt:lpstr>Crystal Structure in Metals</vt:lpstr>
      <vt:lpstr>Crystal Structure in Metals</vt:lpstr>
      <vt:lpstr>BCC (Body Centered Cubic) </vt:lpstr>
      <vt:lpstr>Crystal Structure in Metals</vt:lpstr>
      <vt:lpstr>Crystal Structure in Metals</vt:lpstr>
      <vt:lpstr>FCC (Face Centered Cubic) </vt:lpstr>
      <vt:lpstr>Crystal Structure in Metals</vt:lpstr>
      <vt:lpstr>HCP (Hexagonal Close Packed) </vt:lpstr>
      <vt:lpstr>HCP (Hexagonal Close Packed)</vt:lpstr>
      <vt:lpstr>Physical properties</vt:lpstr>
      <vt:lpstr>Density</vt:lpstr>
      <vt:lpstr>Melting point</vt:lpstr>
      <vt:lpstr>Slide 40</vt:lpstr>
      <vt:lpstr>Specific heat  </vt:lpstr>
      <vt:lpstr>Thermal expansion</vt:lpstr>
      <vt:lpstr>Slide 43</vt:lpstr>
      <vt:lpstr>Thermal conductivity</vt:lpstr>
      <vt:lpstr>Slide 45</vt:lpstr>
      <vt:lpstr>Mechanical properties</vt:lpstr>
      <vt:lpstr>Slide 47</vt:lpstr>
      <vt:lpstr>Slide 48</vt:lpstr>
      <vt:lpstr>Slide 49</vt:lpstr>
      <vt:lpstr>Slide 50</vt:lpstr>
      <vt:lpstr>Packing efficiency</vt:lpstr>
      <vt:lpstr>Packing efficiency for Bcc structure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Materials –Structure and Properties</dc:title>
  <dc:creator>Prashant</dc:creator>
  <cp:lastModifiedBy>ADMIN</cp:lastModifiedBy>
  <cp:revision>94</cp:revision>
  <dcterms:created xsi:type="dcterms:W3CDTF">2006-08-16T00:00:00Z</dcterms:created>
  <dcterms:modified xsi:type="dcterms:W3CDTF">2017-05-30T14:08:37Z</dcterms:modified>
</cp:coreProperties>
</file>